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90" r:id="rId2"/>
    <p:sldId id="335" r:id="rId3"/>
    <p:sldId id="336" r:id="rId4"/>
    <p:sldId id="333" r:id="rId5"/>
    <p:sldId id="334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271" r:id="rId14"/>
    <p:sldId id="272" r:id="rId15"/>
    <p:sldId id="273" r:id="rId16"/>
    <p:sldId id="275" r:id="rId17"/>
    <p:sldId id="365" r:id="rId18"/>
    <p:sldId id="277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05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ja DimiÄ‡" initials="N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2" autoAdjust="0"/>
    <p:restoredTop sz="94662" autoAdjust="0"/>
  </p:normalViewPr>
  <p:slideViewPr>
    <p:cSldViewPr>
      <p:cViewPr>
        <p:scale>
          <a:sx n="60" d="100"/>
          <a:sy n="60" d="100"/>
        </p:scale>
        <p:origin x="-38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826"/>
    </p:cViewPr>
  </p:sorterViewPr>
  <p:notesViewPr>
    <p:cSldViewPr>
      <p:cViewPr varScale="1">
        <p:scale>
          <a:sx n="55" d="100"/>
          <a:sy n="55" d="100"/>
        </p:scale>
        <p:origin x="-10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260111041105903"/>
          <c:y val="2.0618556701030927E-2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6275434881484079E-2"/>
          <c:y val="0.14251298806721324"/>
          <c:w val="0.64808105982090269"/>
          <c:h val="0.8574870119327867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Trajanje</c:v>
                </c:pt>
              </c:strCache>
            </c:strRef>
          </c:tx>
          <c:explosion val="25"/>
          <c:dPt>
            <c:idx val="2"/>
            <c:bubble3D val="0"/>
            <c:spPr>
              <a:solidFill>
                <a:srgbClr val="00B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5E93-4829-BCA7-555E4748613A}"/>
              </c:ext>
            </c:extLst>
          </c:dPt>
          <c:dPt>
            <c:idx val="3"/>
            <c:bubble3D val="0"/>
            <c:spPr>
              <a:solidFill>
                <a:srgbClr val="A5002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E93-4829-BCA7-555E4748613A}"/>
              </c:ext>
            </c:extLst>
          </c:dPt>
          <c:cat>
            <c:strRef>
              <c:f>Sheet1!$A$2:$A$5</c:f>
              <c:strCache>
                <c:ptCount val="4"/>
                <c:pt idx="0">
                  <c:v>Poslovanje na konceptualnom nivou (2 do 4 nedelje)</c:v>
                </c:pt>
                <c:pt idx="1">
                  <c:v>Detaljna analiza (4 do 6 nedelja)</c:v>
                </c:pt>
                <c:pt idx="2">
                  <c:v>Vizija (2 do 4 nedelje)</c:v>
                </c:pt>
                <c:pt idx="3">
                  <c:v>Detaljna preporuka (6 do 12 nedelja)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4</c:v>
                </c:pt>
                <c:pt idx="3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E93-4829-BCA7-555E47486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tr"/>
      <c:layout>
        <c:manualLayout>
          <c:xMode val="edge"/>
          <c:yMode val="edge"/>
          <c:x val="0.65692303641596517"/>
          <c:y val="0"/>
          <c:w val="0.33419945364867987"/>
          <c:h val="0.99497280623427231"/>
        </c:manualLayout>
      </c:layout>
      <c:overlay val="0"/>
      <c:txPr>
        <a:bodyPr/>
        <a:lstStyle/>
        <a:p>
          <a:pPr>
            <a:defRPr sz="22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9-22T00:32:22.694" idx="1">
    <p:pos x="5347" y="647"/>
    <p:text>Meni iznad klase se otvara pritiskom na ikonicu levo od imena klase.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8E495-56BA-46A4-A3BE-CA520719EAD3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E5B22-2818-4EE4-BCDD-E51D3D2E7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861F5-F4EC-45ED-A009-9890F764C879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EE416-4407-49CD-866D-FB35B31C3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1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1F112-48EC-4A89-A7C8-4A057AAD41E6}" type="slidenum">
              <a:rPr lang="en-US"/>
              <a:pPr/>
              <a:t>3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21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22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23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24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25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26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27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28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29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30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60BE58-7E28-45C0-803C-3F6956789DB1}" type="slidenum">
              <a:rPr lang="en-US"/>
              <a:pPr/>
              <a:t>13</a:t>
            </a:fld>
            <a:endParaRPr lang="en-US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31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32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33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34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35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36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37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38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FFA324-1214-486F-A9C6-B90CF4CE346F}" type="slidenum">
              <a:rPr lang="en-US"/>
              <a:pPr/>
              <a:t>39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B2655-3850-4697-8F14-06686DA8E80D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4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28A25-B473-4041-8940-4C8D56DBA662}" type="slidenum">
              <a:rPr lang="en-US"/>
              <a:pPr/>
              <a:t>14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37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Agregacija ne može uključiti više od dve klase.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0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28A25-B473-4041-8940-4C8D56DBA662}" type="slidenum">
              <a:rPr lang="en-US"/>
              <a:pPr/>
              <a:t>15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F72036-3882-40E7-B08D-D67BF159CB1C}" type="slidenum">
              <a:rPr lang="en-US"/>
              <a:pPr/>
              <a:t>16</a:t>
            </a:fld>
            <a:endParaRPr lang="en-US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CS" sz="1200" b="0" i="0" dirty="0" smtClean="0"/>
              <a:t>Detaljno proučiti pribavljene informacije</a:t>
            </a:r>
            <a:r>
              <a:rPr lang="en-US" sz="1200" b="0" i="0" dirty="0" smtClean="0"/>
              <a:t> </a:t>
            </a:r>
            <a:r>
              <a:rPr lang="en-US" sz="1200" b="0" i="0" dirty="0" err="1" smtClean="0"/>
              <a:t>strate</a:t>
            </a:r>
            <a:r>
              <a:rPr lang="sr-Latn-RS" sz="1200" b="0" i="0" dirty="0" smtClean="0"/>
              <a:t>š</a:t>
            </a:r>
            <a:r>
              <a:rPr lang="en-US" sz="1200" b="0" i="0" dirty="0" err="1" smtClean="0"/>
              <a:t>kog</a:t>
            </a:r>
            <a:r>
              <a:rPr lang="en-US" sz="1200" b="0" i="0" dirty="0" smtClean="0"/>
              <a:t> </a:t>
            </a:r>
            <a:r>
              <a:rPr lang="en-US" sz="1200" b="0" i="0" dirty="0" err="1" smtClean="0"/>
              <a:t>plana</a:t>
            </a:r>
            <a:r>
              <a:rPr lang="sr-Latn-CS" sz="1200" b="0" i="0" dirty="0" smtClean="0"/>
              <a:t>.  Važno je </a:t>
            </a:r>
            <a:r>
              <a:rPr lang="sr-Latn-RS" sz="1200" b="0" i="0" dirty="0" smtClean="0"/>
              <a:t>d</a:t>
            </a:r>
            <a:r>
              <a:rPr lang="sv-SE" sz="1200" b="0" i="0" dirty="0" smtClean="0"/>
              <a:t>obiti potvrdu Izvršnog odbora direktora da je predloženi zaključak korektan.</a:t>
            </a:r>
            <a:r>
              <a:rPr lang="sr-Latn-CS" sz="1200" b="0" i="0" dirty="0" smtClean="0"/>
              <a:t> </a:t>
            </a:r>
          </a:p>
          <a:p>
            <a:endParaRPr lang="sr-Latn-C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F72036-3882-40E7-B08D-D67BF159CB1C}" type="slidenum">
              <a:rPr lang="en-US"/>
              <a:pPr/>
              <a:t>17</a:t>
            </a:fld>
            <a:endParaRPr lang="en-US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CS" sz="1200" b="0" i="0" dirty="0" smtClean="0"/>
              <a:t>Detaljno proučiti pribavljene informacije</a:t>
            </a:r>
            <a:r>
              <a:rPr lang="en-US" sz="1200" b="0" i="0" dirty="0" smtClean="0"/>
              <a:t> </a:t>
            </a:r>
            <a:r>
              <a:rPr lang="en-US" sz="1200" b="0" i="0" dirty="0" err="1" smtClean="0"/>
              <a:t>strate</a:t>
            </a:r>
            <a:r>
              <a:rPr lang="sr-Latn-RS" sz="1200" b="0" i="0" dirty="0" smtClean="0"/>
              <a:t>š</a:t>
            </a:r>
            <a:r>
              <a:rPr lang="en-US" sz="1200" b="0" i="0" dirty="0" err="1" smtClean="0"/>
              <a:t>kog</a:t>
            </a:r>
            <a:r>
              <a:rPr lang="en-US" sz="1200" b="0" i="0" dirty="0" smtClean="0"/>
              <a:t> </a:t>
            </a:r>
            <a:r>
              <a:rPr lang="en-US" sz="1200" b="0" i="0" dirty="0" err="1" smtClean="0"/>
              <a:t>plana</a:t>
            </a:r>
            <a:r>
              <a:rPr lang="sr-Latn-CS" sz="1200" b="0" i="0" dirty="0" smtClean="0"/>
              <a:t>.  Važno je </a:t>
            </a:r>
            <a:r>
              <a:rPr lang="sr-Latn-RS" sz="1200" b="0" i="0" dirty="0" smtClean="0"/>
              <a:t>d</a:t>
            </a:r>
            <a:r>
              <a:rPr lang="sv-SE" sz="1200" b="0" i="0" dirty="0" smtClean="0"/>
              <a:t>obiti potvrdu Izvršnog odbora direktora da je predloženi zaključak korektan.</a:t>
            </a:r>
            <a:r>
              <a:rPr lang="sr-Latn-CS" sz="1200" b="0" i="0" dirty="0" smtClean="0"/>
              <a:t> </a:t>
            </a:r>
          </a:p>
          <a:p>
            <a:endParaRPr lang="sr-Latn-C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18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19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B5B34-743D-43DE-B2EC-15DAC4BF08BA}" type="slidenum">
              <a:rPr lang="en-US"/>
              <a:pPr/>
              <a:t>20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r-Latn-C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76200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43434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3434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00800"/>
            <a:ext cx="71628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Prof. Dr Milorad Tosic                                   Informacioni sistemi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391400" y="6400800"/>
            <a:ext cx="1600200" cy="304800"/>
          </a:xfrm>
        </p:spPr>
        <p:txBody>
          <a:bodyPr/>
          <a:lstStyle>
            <a:lvl1pPr>
              <a:defRPr/>
            </a:lvl1pPr>
          </a:lstStyle>
          <a:p>
            <a:fld id="{9A6130E4-80D2-4CDE-9C82-41E842B3A9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2261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7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/>
          <a:lstStyle/>
          <a:p>
            <a:pPr algn="l"/>
            <a:r>
              <a:rPr lang="sr-Latn-RS" dirty="0">
                <a:solidFill>
                  <a:srgbClr val="002060"/>
                </a:solidFill>
              </a:rPr>
              <a:t>Projektovanje informacionih </a:t>
            </a:r>
            <a:r>
              <a:rPr lang="sr-Latn-RS" dirty="0" smtClean="0">
                <a:solidFill>
                  <a:srgbClr val="002060"/>
                </a:solidFill>
              </a:rPr>
              <a:t>sistema</a:t>
            </a:r>
            <a:endParaRPr lang="en-US" dirty="0">
              <a:solidFill>
                <a:srgbClr val="002060"/>
              </a:solidFill>
              <a:latin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Planiranje IS</a:t>
            </a:r>
            <a:endParaRPr lang="sr-Latn-RS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6553"/>
            <a:ext cx="3384994" cy="214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0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96" y="845840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Koriš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enje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kao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usluge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027981"/>
            <a:ext cx="6696744" cy="4281339"/>
          </a:xfrm>
        </p:spPr>
        <p:txBody>
          <a:bodyPr>
            <a:normAutofit lnSpcReduction="10000"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Iznajmljivanje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: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PREDNOSTI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Povoljna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cena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Može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odmah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da se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Obezbedeno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održavanje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unapredenja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Nema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programskih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grešaka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NEDOSTACI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Vrlo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ogranicene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mogucnosti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prilagodavanja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Zavisnost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isporucioca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/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Skupo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–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duži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rok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6861448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Open source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988840"/>
            <a:ext cx="7859216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Koriš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otvorenog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kôda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: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PREDNOSTI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Vrlo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povoljna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cena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Omogu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ava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ve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nezavsnost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od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isporu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ioca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nost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adaptacije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“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meri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”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korisnika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NEDOSTACI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Zahteva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sopstveni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tim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IT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stu</a:t>
            </a:r>
            <a:r>
              <a:rPr lang="sr-Latn-R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njaka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Duže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vreme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implementacije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Mogucnost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grešaka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prilikom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adaptacije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nastati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problemi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isporu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iocem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budu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nosti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problemi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održavanju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01824"/>
            <a:ext cx="7365504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sopstvenog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80" y="1844824"/>
            <a:ext cx="8229600" cy="4536504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PREDNOSTI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nost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izrade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aplikacija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“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meri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”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korisnika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Adaptacije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svako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doba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Vlasništvo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nad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softverom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Nezavisnost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isporu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ioca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NEDOSTACI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Zahteva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sopstveni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tim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IT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njaka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rizik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od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odlaska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klju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nih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ljudi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firme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)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Rizik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loše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odabrane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tehnike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Nerealni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zahtevi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menadžmenta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Duže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vreme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implementacije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nost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grešaka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prilikom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izrade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Visoka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cena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980728"/>
            <a:ext cx="7488832" cy="990600"/>
          </a:xfrm>
        </p:spPr>
        <p:txBody>
          <a:bodyPr>
            <a:normAutofit fontScale="90000"/>
          </a:bodyPr>
          <a:lstStyle/>
          <a:p>
            <a:r>
              <a:rPr lang="sr-Latn-C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Komponente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procesa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planiranja</a:t>
            </a:r>
            <a:r>
              <a:rPr lang="sr-Latn-C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6" y="2004392"/>
            <a:ext cx="7992888" cy="4448944"/>
          </a:xfrm>
        </p:spPr>
        <p:txBody>
          <a:bodyPr>
            <a:noAutofit/>
          </a:bodyPr>
          <a:lstStyle/>
          <a:p>
            <a:pPr marL="609600" indent="-457200">
              <a:lnSpc>
                <a:spcPct val="90000"/>
              </a:lnSpc>
            </a:pPr>
            <a:r>
              <a:rPr lang="sr-Latn-CS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Gde </a:t>
            </a:r>
            <a:r>
              <a:rPr lang="sr-Latn-CS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 nalazimo </a:t>
            </a:r>
            <a:r>
              <a:rPr lang="sr-Latn-CS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danas</a:t>
            </a:r>
            <a:r>
              <a:rPr lang="sr-Latn-C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: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877888" lvl="1" indent="-533400">
              <a:lnSpc>
                <a:spcPct val="90000"/>
              </a:lnSpc>
            </a:pPr>
            <a:r>
              <a:rPr lang="sr-Latn-CS" sz="240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Istraživanje internih i eksternih faktora kako poslovanja uopšte tako i </a:t>
            </a:r>
            <a:r>
              <a:rPr lang="sr-Latn-CS" sz="2400" i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 posebno</a:t>
            </a:r>
            <a:r>
              <a:rPr lang="sr-Latn-CS" sz="240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</a:p>
          <a:p>
            <a:pPr marL="877888" lvl="1" indent="-533400">
              <a:lnSpc>
                <a:spcPct val="90000"/>
              </a:lnSpc>
            </a:pPr>
            <a:r>
              <a:rPr lang="sr-Latn-CS" sz="240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Razumevanje poslovnih ciljeva i problema u kontekstu trenutnog stanja </a:t>
            </a:r>
            <a:r>
              <a:rPr lang="sr-Latn-CS" sz="2400" i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IS. </a:t>
            </a:r>
            <a:endParaRPr lang="sr-Latn-CS" sz="2400" i="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457200">
              <a:lnSpc>
                <a:spcPct val="90000"/>
              </a:lnSpc>
            </a:pPr>
            <a:r>
              <a:rPr lang="sv-SE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Gde </a:t>
            </a:r>
            <a:r>
              <a:rPr lang="sv-SE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želimo da se nađemo </a:t>
            </a:r>
            <a:r>
              <a:rPr lang="sv-SE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sutra</a:t>
            </a:r>
            <a:r>
              <a:rPr lang="sv-SE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odgovor na ovo pitanje se mora tražiti i iz perspektive poslovanja i iz perspektive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  <a:r>
              <a:rPr lang="sv-SE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457200">
              <a:lnSpc>
                <a:spcPct val="90000"/>
              </a:lnSpc>
            </a:pPr>
            <a:r>
              <a:rPr lang="sv-SE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Sistemski raskorak</a:t>
            </a: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identifikovati sistemski raskorak između trenutnog stanja i ciljnog stanja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457200">
              <a:lnSpc>
                <a:spcPct val="90000"/>
              </a:lnSpc>
            </a:pPr>
            <a:r>
              <a:rPr lang="pl-PL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Kako </a:t>
            </a: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stignemo </a:t>
            </a:r>
            <a:r>
              <a:rPr lang="pl-PL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tamo</a:t>
            </a: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kako razvijati </a:t>
            </a: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 da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bi se on doveo u željeno stanje. </a:t>
            </a:r>
            <a:endParaRPr lang="sr-Latn-CS" sz="2400" i="1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8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22898561"/>
              </p:ext>
            </p:extLst>
          </p:nvPr>
        </p:nvGraphicFramePr>
        <p:xfrm>
          <a:off x="755576" y="1772816"/>
          <a:ext cx="8208912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Faze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procesa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planiranja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92545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99592" y="980728"/>
            <a:ext cx="8064896" cy="5184576"/>
          </a:xfrm>
        </p:spPr>
        <p:txBody>
          <a:bodyPr>
            <a:noAutofit/>
          </a:bodyPr>
          <a:lstStyle/>
          <a:p>
            <a:pPr marL="152400" indent="0">
              <a:lnSpc>
                <a:spcPct val="80000"/>
              </a:lnSpc>
              <a:spcBef>
                <a:spcPts val="1200"/>
              </a:spcBef>
              <a:buNone/>
            </a:pPr>
            <a:r>
              <a:rPr lang="pl-PL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Faze procesa planiranja </a:t>
            </a:r>
            <a:endParaRPr lang="pl-PL" sz="2400" b="1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457200">
              <a:lnSpc>
                <a:spcPct val="80000"/>
              </a:lnSpc>
              <a:spcBef>
                <a:spcPts val="1200"/>
              </a:spcBef>
            </a:pP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Poslovanje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konceptualnom nivou (2 do 4 nedelje)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877888" lvl="1" indent="-533400">
              <a:spcBef>
                <a:spcPts val="0"/>
              </a:spcBef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Uspostaviti proces planiranja </a:t>
            </a:r>
          </a:p>
          <a:p>
            <a:pPr marL="877888" lvl="1" indent="-533400">
              <a:spcBef>
                <a:spcPts val="0"/>
              </a:spcBef>
            </a:pP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Dokumentovati pravce razvoja poslovanja na najvišem nivou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457200">
              <a:lnSpc>
                <a:spcPct val="80000"/>
              </a:lnSpc>
              <a:spcBef>
                <a:spcPts val="1800"/>
              </a:spcBef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Detaljna analiza poslovanja </a:t>
            </a:r>
            <a:r>
              <a:rPr lang="sr-Latn-C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(4 </a:t>
            </a: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 6 nedelja) </a:t>
            </a:r>
          </a:p>
          <a:p>
            <a:pPr marL="877888" lvl="1" indent="-533400">
              <a:spcBef>
                <a:spcPts val="0"/>
              </a:spcBef>
            </a:pP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Dokumentovati detalje pravca razvoja poslovanja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457200">
              <a:lnSpc>
                <a:spcPct val="80000"/>
              </a:lnSpc>
              <a:spcBef>
                <a:spcPts val="1800"/>
              </a:spcBef>
            </a:pP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Vizija i </a:t>
            </a: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konceptualnom nivou (2 do 4 nedelje)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877888" lvl="1" indent="-533400">
              <a:spcBef>
                <a:spcPts val="0"/>
              </a:spcBef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Dokumentovati trenutno interno stanje ISa </a:t>
            </a:r>
          </a:p>
          <a:p>
            <a:pPr marL="877888" lvl="1" indent="-533400">
              <a:spcBef>
                <a:spcPts val="0"/>
              </a:spcBef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Dokumentovati trenutno eksterno stanje ISa </a:t>
            </a:r>
          </a:p>
          <a:p>
            <a:pPr marL="877888" lvl="1" indent="-533400">
              <a:spcBef>
                <a:spcPts val="0"/>
              </a:spcBef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Odrediti pravce razvoja ISa </a:t>
            </a:r>
          </a:p>
          <a:p>
            <a:pPr marL="609600" indent="-457200">
              <a:lnSpc>
                <a:spcPct val="80000"/>
              </a:lnSpc>
              <a:spcBef>
                <a:spcPts val="1800"/>
              </a:spcBef>
            </a:pP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Detaljna preporuka za IS (6 do 12 nedelja)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877888" lvl="1" indent="-533400">
              <a:spcBef>
                <a:spcPts val="0"/>
              </a:spcBef>
            </a:pP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Odrediti raskorak između željenog i trenutnog stanja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877888" lvl="1" indent="-533400">
              <a:spcBef>
                <a:spcPts val="0"/>
              </a:spcBef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Odrediti preporuke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47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926232"/>
            <a:ext cx="7620000" cy="990600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sr-Latn-CS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Dokumentovanje pravaca </a:t>
            </a:r>
            <a:r>
              <a:rPr lang="pl-PL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endParaRPr lang="sr-Latn-C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9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2116544"/>
            <a:ext cx="7659960" cy="3904744"/>
          </a:xfrm>
          <a:noFill/>
          <a:ln/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pl-PL" sz="2400" b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Pravce razvoja poslovanja je najbolje preuzeti iz poslovnog plana (biznis plan) </a:t>
            </a:r>
            <a:r>
              <a:rPr lang="en-US" sz="2400" b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 u</a:t>
            </a:r>
            <a:r>
              <a:rPr lang="pl-PL" sz="2400" b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ključiti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Izvršni </a:t>
            </a: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odbor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:</a:t>
            </a: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pl-PL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pl-PL" sz="2400" i="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Pribaviti kopiju strateškog plana</a:t>
            </a:r>
            <a:r>
              <a:rPr lang="pl-PL" sz="2400" b="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ili bilo kakvog dokumenta, informacije koja se odnosi na planiranje poslovanja. </a:t>
            </a:r>
            <a:endParaRPr lang="pl-PL" sz="2400" b="0" i="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sr-Latn-CS" sz="2400" i="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Sastati </a:t>
            </a:r>
            <a:r>
              <a:rPr lang="sr-Latn-CS" sz="2400" i="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 ponaosob sa svakim članom Izvršnog odbora direktora</a:t>
            </a:r>
            <a:r>
              <a:rPr lang="sr-Latn-CS" sz="2400" b="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 zatražiti odgovore na pitanja iz unapred pripremljenog upitnika. </a:t>
            </a: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sr-Latn-CS" sz="2400" b="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Pripremiti </a:t>
            </a:r>
            <a:r>
              <a:rPr lang="sr-Latn-CS" sz="2400" i="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završni izveštaj</a:t>
            </a:r>
            <a:r>
              <a:rPr lang="sr-Latn-CS" sz="2400" b="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na osnovu informacija prikupljenih na intervjuima </a:t>
            </a:r>
          </a:p>
        </p:txBody>
      </p:sp>
    </p:spTree>
    <p:extLst>
      <p:ext uri="{BB962C8B-B14F-4D97-AF65-F5344CB8AC3E}">
        <p14:creationId xmlns:p14="http://schemas.microsoft.com/office/powerpoint/2010/main" val="770467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926232"/>
            <a:ext cx="7620000" cy="990600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sr-Latn-CS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Dokumentovanje pravaca </a:t>
            </a:r>
            <a:r>
              <a:rPr lang="pl-PL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endParaRPr lang="sr-Latn-C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9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2116544"/>
            <a:ext cx="7659960" cy="4264784"/>
          </a:xfrm>
          <a:noFill/>
          <a:ln/>
        </p:spPr>
        <p:txBody>
          <a:bodyPr>
            <a:noAutofit/>
          </a:bodyPr>
          <a:lstStyle/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Organizovati sastanak Izvršnog odbora </a:t>
            </a:r>
            <a:r>
              <a:rPr lang="pl-PL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direktora.</a:t>
            </a: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pl-PL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Dostaviti </a:t>
            </a: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pripremljeni izveštaj na uvid svim članovima, i na osnovu tog izveštaja napraviti kratak zaključak. 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pl-PL" sz="2400" u="sng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Očekivani </a:t>
            </a: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rezultati procesa planiranja</a:t>
            </a: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Dokumentovani strateški plan razvoja IS-a </a:t>
            </a: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Snimak poslovne situacije i situacije IS-a koji je prihvaćen od strane cele organizacije </a:t>
            </a:r>
          </a:p>
          <a:p>
            <a:pPr marL="477838" indent="-5334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pl-PL" sz="2400" u="sng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Pravci daljeg razvoja koji imaju podršku u svim delovima organizacije </a:t>
            </a:r>
          </a:p>
        </p:txBody>
      </p:sp>
    </p:spTree>
    <p:extLst>
      <p:ext uri="{BB962C8B-B14F-4D97-AF65-F5344CB8AC3E}">
        <p14:creationId xmlns:p14="http://schemas.microsoft.com/office/powerpoint/2010/main" val="4122062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8077022" cy="3816424"/>
          </a:xfrm>
        </p:spPr>
        <p:txBody>
          <a:bodyPr>
            <a:noAutofit/>
          </a:bodyPr>
          <a:lstStyle/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Sažetak (Management Overview) (faze 1, 2, </a:t>
            </a:r>
            <a:r>
              <a:rPr lang="sr-Latn-C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3 </a:t>
            </a: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 4)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 (faza 1)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Pravci poslovnog razvoja na najvišem nivou (faza 1)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Detalji pravaca poslovnog razvoja (faza 2)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Trenutna situacija </a:t>
            </a:r>
            <a:r>
              <a:rPr lang="sv-SE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-a</a:t>
            </a:r>
            <a:r>
              <a:rPr lang="sv-SE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v-SE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(interno) (faza 3) </a:t>
            </a:r>
            <a:endParaRPr lang="sr-Latn-C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Trenutna situacija </a:t>
            </a:r>
            <a:r>
              <a:rPr lang="sr-Latn-C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IS-a </a:t>
            </a: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(eksterno) (faza 3)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Pravci razvoja </a:t>
            </a:r>
            <a:r>
              <a:rPr lang="sr-Latn-C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IS-a </a:t>
            </a: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(faza 3)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Analiza raskoraka (faza 4)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Preporuke </a:t>
            </a:r>
          </a:p>
          <a:p>
            <a:pPr marL="6096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Dodatak</a:t>
            </a:r>
            <a:r>
              <a:rPr lang="sr-Latn-C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2338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8077022" cy="4536504"/>
          </a:xfrm>
        </p:spPr>
        <p:txBody>
          <a:bodyPr>
            <a:noAutofit/>
          </a:bodyPr>
          <a:lstStyle/>
          <a:p>
            <a:pPr marL="4572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Sažetak (Management Overview) (faze 1, 2, 3, i 4)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AutoNum type="arabicPeriod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 (faza 1)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Svrha plana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inicijalnim sastancima sa pojedinačnim članovima izvršnog menadžmenta, osim određivanja njihovih delegata za članstvo u Nadzornom odboru, treba svakog od njih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pitati: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„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Šta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 očekuje kao rezultat strateškog planiranja ISa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?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“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Proces </a:t>
            </a: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planiranja 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 početka planiranja, dokumentovati sam proces koji će biti korišćen za razvoj plana, i dobiti saglasnost Nadzornog odbora oko tog dokumenta.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0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Mere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uspeha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IT 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30" y="2840626"/>
            <a:ext cx="6009155" cy="368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618" y="1988840"/>
            <a:ext cx="5084478" cy="358985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Razvijen </a:t>
            </a:r>
            <a:r>
              <a:rPr lang="nl-N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 je prihvatljiv za korisnika.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je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isporučen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vreme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pl-PL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 </a:t>
            </a:r>
            <a:r>
              <a:rPr lang="pl-PL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je razvijen u okviru budžeta.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Proces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je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imao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minimalan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uticaj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tekuće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operacije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63679"/>
            <a:ext cx="428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Integrisana obrada podataka</a:t>
            </a:r>
            <a:endParaRPr lang="en-US" sz="2400" b="1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7500958" cy="4248472"/>
          </a:xfrm>
        </p:spPr>
        <p:txBody>
          <a:bodyPr>
            <a:noAutofit/>
          </a:bodyPr>
          <a:lstStyle/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Ciljna </a:t>
            </a: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oblast (scope)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Koje geografske lokacije su uključene-isključene?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li je uključen i rad sa globalnim informacijama? Ako jeste, da li mi imamo autoritet da radimo sa sistemima potrebnim za pribavljanje tih informacija?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Koje proizvodne linije su uključene-isključene?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Koji funkcionalni delovi kompanije su uključeni-isključeni?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Koje poslovne aplikacije su uključene-isključene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?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li postoje neka očekivanja u vezi trajanja pojedinih faza? </a:t>
            </a:r>
          </a:p>
        </p:txBody>
      </p:sp>
    </p:spTree>
    <p:extLst>
      <p:ext uri="{BB962C8B-B14F-4D97-AF65-F5344CB8AC3E}">
        <p14:creationId xmlns:p14="http://schemas.microsoft.com/office/powerpoint/2010/main" val="571348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988840"/>
            <a:ext cx="7500958" cy="4536504"/>
          </a:xfrm>
        </p:spPr>
        <p:txBody>
          <a:bodyPr>
            <a:noAutofit/>
          </a:bodyPr>
          <a:lstStyle/>
          <a:p>
            <a:pPr marL="640080">
              <a:spcBef>
                <a:spcPts val="0"/>
              </a:spcBef>
            </a:pP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li će projekat uključivati i reinžinjering poslovnih procesa? Ako da, u kojoj meri?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li će biti uključeni i interfejsi ka nekom spoljašnjem entitetu (korisnici, dobavljači...)?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li će ceo proces obuhvatati i papirnatu dokumentaciju i manuelni rad sa njom? </a:t>
            </a:r>
          </a:p>
          <a:p>
            <a:pPr marL="640080"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Da li će biti uključen rad i sa sistemima izvan departmana za IS?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40080">
              <a:spcBef>
                <a:spcPts val="0"/>
              </a:spcBef>
            </a:pP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571500" indent="-457200">
              <a:spcBef>
                <a:spcPts val="0"/>
              </a:spcBef>
              <a:buFont typeface="+mj-lt"/>
              <a:buAutoNum type="arabicPeriod" startAt="3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Pravci poslovnog razvoja na najvišem nivou </a:t>
            </a:r>
            <a:r>
              <a:rPr lang="vi-VN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b="1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 plan (Misija, Vizija, Vrednosti, Ciljevi, Dostignuća, Poslovni prioriteti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)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3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7572966" cy="4248472"/>
          </a:xfrm>
        </p:spPr>
        <p:txBody>
          <a:bodyPr>
            <a:noAutofit/>
          </a:bodyPr>
          <a:lstStyle/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Informacije o poslovanju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storija,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o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pis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ažeti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pregled finansijske situacije,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ažeti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pregled poslovne situacije,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aktori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okruženja,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nterne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prednosti i mane)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Zahtevi koje postavlja okruženje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Zahtevi nametnuti spolja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Radna (operativna) verzija vizije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114300" indent="0">
              <a:spcBef>
                <a:spcPts val="0"/>
              </a:spcBef>
              <a:buNone/>
            </a:pP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571500" indent="-457200">
              <a:spcBef>
                <a:spcPts val="0"/>
              </a:spcBef>
              <a:buFont typeface="+mj-lt"/>
              <a:buAutoNum type="arabicPeriod" startAt="4"/>
            </a:pPr>
            <a:r>
              <a:rPr lang="sr-Latn-RS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Detalji </a:t>
            </a:r>
            <a:r>
              <a:rPr lang="sr-Latn-R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pravaca poslovnog razvoja (faza 2)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sr-Latn-R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Potrebe za informacijama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sr-Latn-R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 procesi </a:t>
            </a:r>
          </a:p>
          <a:p>
            <a:pPr marL="457200">
              <a:spcBef>
                <a:spcPts val="0"/>
              </a:spcBef>
              <a:buFont typeface="Wingdings" pitchFamily="2" charset="2"/>
              <a:buChar char="Ø"/>
            </a:pPr>
            <a:r>
              <a:rPr lang="sr-Latn-R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 zahtevi</a:t>
            </a:r>
          </a:p>
          <a:p>
            <a:pPr marL="114300" indent="0">
              <a:spcBef>
                <a:spcPts val="0"/>
              </a:spcBef>
              <a:buNone/>
            </a:pP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62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8077022" cy="453650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5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Trenutna situacija Informacionog Sistema (interno) (faza 3)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Okruženje u kome radi IS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Organizaciona struktura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Troškovi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Zaostali poslovi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Druge lokacije i filijale </a:t>
            </a:r>
          </a:p>
          <a:p>
            <a:pPr marL="457200" indent="-609600">
              <a:spcBef>
                <a:spcPts val="0"/>
              </a:spcBef>
              <a:buFont typeface="+mj-lt"/>
              <a:buAutoNum type="arabicPeriod" startAt="6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Trenutna situacija Informacionog Sistema (eksterno) (faza 3)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Trendovi i kretanja u celoj industriji ISa </a:t>
            </a:r>
          </a:p>
          <a:p>
            <a:pPr marL="457200" indent="-609600"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 profil konkurencije </a:t>
            </a:r>
          </a:p>
        </p:txBody>
      </p:sp>
    </p:spTree>
    <p:extLst>
      <p:ext uri="{BB962C8B-B14F-4D97-AF65-F5344CB8AC3E}">
        <p14:creationId xmlns:p14="http://schemas.microsoft.com/office/powerpoint/2010/main" val="79986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8077022" cy="453650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7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Pravci razvoja ISa (faza 3)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Misija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Vizija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Strateški ciljevi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Informacioni Sistem i poslovni ciljevi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Hardverska arhitektura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Informaciona arhitektura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Pravilnici i odgovornosti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Godišnji ciljevi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Arhitektura servisa, podrške i održavanja </a:t>
            </a:r>
          </a:p>
        </p:txBody>
      </p:sp>
    </p:spTree>
    <p:extLst>
      <p:ext uri="{BB962C8B-B14F-4D97-AF65-F5344CB8AC3E}">
        <p14:creationId xmlns:p14="http://schemas.microsoft.com/office/powerpoint/2010/main" val="3908778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8077022" cy="453650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8"/>
            </a:pP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Analiza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raskoraka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faza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4)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 startAt="8"/>
            </a:pP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Preporuke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Moguće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opcije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Preporuke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ROI 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Return On Investment) </a:t>
            </a:r>
            <a:b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</a:b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analiza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219298" y="2589311"/>
            <a:ext cx="3696102" cy="3792017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18676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26232"/>
            <a:ext cx="7620000" cy="990600"/>
          </a:xfrm>
        </p:spPr>
        <p:txBody>
          <a:bodyPr/>
          <a:lstStyle/>
          <a:p>
            <a:pPr algn="l"/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Sadržaj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plana</a:t>
            </a:r>
            <a:r>
              <a:rPr lang="sr-Latn-C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 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132856"/>
            <a:ext cx="8077022" cy="4536504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10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Dodatak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Grupe uključene u planiranje (faza 1)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Proces planiranja (faza 1)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Pravci razvoja poslovanja (faza 1)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Detaljni poslovni zahtevi (faza 2)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Funkcionalne uloge i odgovornosti (faza 3)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Zaostali poslovi u ISu (faza 3)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Stanje u industriji i tehnologije za IS (faza 3)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Profili konkurentskih kompanija (faza 3)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Evaluacija poslovnih efekata (faza 4) </a:t>
            </a:r>
          </a:p>
        </p:txBody>
      </p:sp>
    </p:spTree>
    <p:extLst>
      <p:ext uri="{BB962C8B-B14F-4D97-AF65-F5344CB8AC3E}">
        <p14:creationId xmlns:p14="http://schemas.microsoft.com/office/powerpoint/2010/main" val="1171069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Šta je to SWOT analiza?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252028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trengths (Jake strane), </a:t>
            </a: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W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eaknesses (Slabosti),  </a:t>
            </a: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pportunities (Mogućnosti za napredak, Šanse), </a:t>
            </a: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hreats (Opasnosti, Pretnje). </a:t>
            </a:r>
          </a:p>
        </p:txBody>
      </p:sp>
    </p:spTree>
    <p:extLst>
      <p:ext uri="{BB962C8B-B14F-4D97-AF65-F5344CB8AC3E}">
        <p14:creationId xmlns:p14="http://schemas.microsoft.com/office/powerpoint/2010/main" val="116188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Šta je to SWOT analiza?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4248472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Uže značenje: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SWOT analiza se primenjuje kao alat za odredjivanje okvira i mogućih pravaca donošenja strateških odluka a kroz procenu konkurentske pozicije kompanije na tržištu.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Šire značenje: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SWOT analiza je tehnika za određivanje strategije za postizanje optimalnih ciljeva sistema u uslovima donošenja odluka u prisustvu neizvesnosti i u dinamičkom okruženju. </a:t>
            </a:r>
          </a:p>
        </p:txBody>
      </p:sp>
    </p:spTree>
    <p:extLst>
      <p:ext uri="{BB962C8B-B14F-4D97-AF65-F5344CB8AC3E}">
        <p14:creationId xmlns:p14="http://schemas.microsoft.com/office/powerpoint/2010/main" val="2225139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Čemu služi i kada se primenjuje?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4248472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Gde i kada se može primeniti?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personalnom nivou za postizanje ličnih i profesionalnih ciljeva, 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nivou dela kompanije za postizanje ciljeva kako izvan tako i unutar kompanije, 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nivou cele kompanije, 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 nivou jednog projekta, itd. </a:t>
            </a:r>
          </a:p>
        </p:txBody>
      </p:sp>
    </p:spTree>
    <p:extLst>
      <p:ext uri="{BB962C8B-B14F-4D97-AF65-F5344CB8AC3E}">
        <p14:creationId xmlns:p14="http://schemas.microsoft.com/office/powerpoint/2010/main" val="181569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12" name="Object 1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6753447"/>
              </p:ext>
            </p:extLst>
          </p:nvPr>
        </p:nvGraphicFramePr>
        <p:xfrm>
          <a:off x="660797" y="1001323"/>
          <a:ext cx="3479154" cy="545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Visio" r:id="rId4" imgW="3651885" imgH="5722620" progId="Visio.Drawing.11">
                  <p:embed/>
                </p:oleObj>
              </mc:Choice>
              <mc:Fallback>
                <p:oleObj name="Visio" r:id="rId4" imgW="3651885" imgH="57226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97" y="1001323"/>
                        <a:ext cx="3479154" cy="545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14" name="Object 1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5729054"/>
              </p:ext>
            </p:extLst>
          </p:nvPr>
        </p:nvGraphicFramePr>
        <p:xfrm>
          <a:off x="4788024" y="980728"/>
          <a:ext cx="3384376" cy="5473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Visio" r:id="rId6" imgW="3651885" imgH="5905500" progId="Visio.Drawing.11">
                  <p:embed/>
                </p:oleObj>
              </mc:Choice>
              <mc:Fallback>
                <p:oleObj name="Visio" r:id="rId6" imgW="3651885" imgH="59055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980728"/>
                        <a:ext cx="3384376" cy="5473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57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Metodologija za SWOT analizu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4248472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Nabrojati unutrašnje faktore sistema –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rednosti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labosti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Nabrojati spoljašnje faktore sistema (faktore iz okoline)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Locirati nabrojane faktore u dvodimenzionalnom koordinatnom sistemu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Identifikovati kvadrant koordinatnog sistema u kome se nalazi posmatrani sistem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Analiza trenutno primenjivane strategije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Nabrajanje novih kandidat strategija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Analiza i izbor kandidat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970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Unutrašnji faktori sistema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424847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 posmatrani sistem treba nabrojati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Šta su Slabosti (slabe strane)?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Šta su Prednosti (jake strane)?</a:t>
            </a:r>
          </a:p>
          <a:p>
            <a:pPr marL="0" indent="0">
              <a:spcBef>
                <a:spcPts val="0"/>
              </a:spcBef>
              <a:buNone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 toku i/ili nakon nabrajanja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ridružiti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težinski faktor svakom od identifikovanih unutrašnjih faktora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,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0"/>
              </a:spcBef>
            </a:pP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</a:t>
            </a:r>
            <a:r>
              <a:rPr lang="vi-VN" sz="240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drediti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zavisnosti, relacije, i medusobne efekte između identifikovanih unutrašnjih faktora.</a:t>
            </a:r>
          </a:p>
        </p:txBody>
      </p:sp>
    </p:spTree>
    <p:extLst>
      <p:ext uri="{BB962C8B-B14F-4D97-AF65-F5344CB8AC3E}">
        <p14:creationId xmlns:p14="http://schemas.microsoft.com/office/powerpoint/2010/main" val="3458276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Unutrašnji faktori sistema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424847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Identifikovane prednosti: 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Marketing departman koji ima sposobnost da korektno identifikuje potrebe korisnika iako se one stalno i brzo menjaju. 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Savremena proizvodna linija koja ima mogućnosti brze rekonfiguracije sa proizvodnje jednog proizvoda na proizvodnju nekog drugog.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Pitanje: Kako možemo kvantifikovati ove prednosti? 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Prednosti mogu biti poništene.</a:t>
            </a:r>
          </a:p>
        </p:txBody>
      </p:sp>
    </p:spTree>
    <p:extLst>
      <p:ext uri="{BB962C8B-B14F-4D97-AF65-F5344CB8AC3E}">
        <p14:creationId xmlns:p14="http://schemas.microsoft.com/office/powerpoint/2010/main" val="1743847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pl-PL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Spoljašnji </a:t>
            </a:r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faktori sistema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15121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Spoljašnji faktori sistema su 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Mogućnosti (šanse), i </a:t>
            </a:r>
          </a:p>
          <a:p>
            <a:pPr>
              <a:spcBef>
                <a:spcPts val="0"/>
              </a:spcBef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Opasnosti (pretnje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).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8"/>
          <a:stretch/>
        </p:blipFill>
        <p:spPr bwMode="auto">
          <a:xfrm>
            <a:off x="5220072" y="2780928"/>
            <a:ext cx="3801187" cy="381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6104" y="357301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Postavljaju se dva pitanja: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Šta su Mogućnosti (šanse) koje stoje pred nama?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Koje su Opasnosti (pretnje) koje su se nadvile nad nas?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2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6200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Najčešće greške u 1. i 2. koraku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474" y="2276872"/>
            <a:ext cx="7428950" cy="424847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Nedovoljno obraćanje pažnje na internu odnosno eksternu prirodu pojedinih faktora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„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je sve što je dobro,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Slabost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je sve što je loše,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Mogućnosti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su sve što radimo, </a:t>
            </a:r>
            <a:endParaRPr lang="sr-Latn-R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Opasnosti 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su sve što može upotrebiti protiv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nas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“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0"/>
              </a:spcBef>
            </a:pP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Prosto nabrajanje bez uzimanja u obzir međuzavisnosti i relacija.</a:t>
            </a:r>
          </a:p>
        </p:txBody>
      </p:sp>
    </p:spTree>
    <p:extLst>
      <p:ext uri="{BB962C8B-B14F-4D97-AF65-F5344CB8AC3E}">
        <p14:creationId xmlns:p14="http://schemas.microsoft.com/office/powerpoint/2010/main" val="3265421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848872" cy="774576"/>
          </a:xfrm>
        </p:spPr>
        <p:txBody>
          <a:bodyPr>
            <a:normAutofit fontScale="90000"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Analiza </a:t>
            </a:r>
            <a:r>
              <a:rPr lang="pl-PL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pozicije </a:t>
            </a:r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 dve koordinate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19514" y="1844824"/>
            <a:ext cx="6420838" cy="8640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Upoređivanje internih i eksternih faktora i određivanje pozicije na svakoj koordinatnoj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osi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659993"/>
              </p:ext>
            </p:extLst>
          </p:nvPr>
        </p:nvGraphicFramePr>
        <p:xfrm>
          <a:off x="1187624" y="2708920"/>
          <a:ext cx="6893839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Visio" r:id="rId4" imgW="4143240" imgH="2295360" progId="Visio.Drawing.11">
                  <p:embed/>
                </p:oleObj>
              </mc:Choice>
              <mc:Fallback>
                <p:oleObj name="Visio" r:id="rId4" imgW="4143240" imgH="22953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708920"/>
                        <a:ext cx="6893839" cy="3816424"/>
                      </a:xfrm>
                      <a:prstGeom prst="rect">
                        <a:avLst/>
                      </a:prstGeom>
                      <a:solidFill>
                        <a:srgbClr val="C6D9F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960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848872" cy="774576"/>
          </a:xfrm>
        </p:spPr>
        <p:txBody>
          <a:bodyPr>
            <a:normAutofit fontScale="90000"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Analiza </a:t>
            </a:r>
            <a:r>
              <a:rPr lang="pl-PL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pozicije </a:t>
            </a:r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 dve koordinate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5616" y="2060848"/>
            <a:ext cx="6552728" cy="4464496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Primer: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Neka npr. na jugu Srbije postoji priliv nove radne snage koja zbog nedovoljnog obrazovanja traži slabo plaćene jednostavne poslove u proizvodnji. Ta radna snaga je eksterni faktor. Šansa za zapošljavanja jeftine radne snage je </a:t>
            </a: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Mogućnost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Razmotrimo sada kompaniju za proizvodnju prehrambenih proizvoda koja ima najsavremeniju liniju za proizvodnju, i koja je locirana u Vojvodini. Ta proizvodna linija je očigledno </a:t>
            </a:r>
            <a:r>
              <a:rPr lang="vi-VN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94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070248"/>
            <a:ext cx="7848872" cy="774576"/>
          </a:xfrm>
        </p:spPr>
        <p:txBody>
          <a:bodyPr>
            <a:normAutofit fontScale="90000"/>
          </a:bodyPr>
          <a:lstStyle/>
          <a:p>
            <a:pPr algn="l"/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Analiza </a:t>
            </a:r>
            <a:r>
              <a:rPr lang="pl-PL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pozicije </a:t>
            </a:r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 dve koordinate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5616" y="2060848"/>
            <a:ext cx="6552728" cy="4464496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Primer: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Međutim, problem je u tome što se </a:t>
            </a:r>
            <a:r>
              <a:rPr lang="vi-VN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Mogućnost i Prednost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međusobno poništavaju jer se nalaze na geografski različitim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l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cijama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, a ni jedna od njih mobilna.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Pretpostavimo sada da se glavni konkurent sprema da otvori fabriku za proizvodnju u Vranju. Ovo je sada </a:t>
            </a:r>
            <a:r>
              <a:rPr lang="vi-VN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Pretnja</a:t>
            </a: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4663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070248"/>
            <a:ext cx="8244408" cy="774576"/>
          </a:xfrm>
        </p:spPr>
        <p:txBody>
          <a:bodyPr>
            <a:normAutofit fontScale="90000"/>
          </a:bodyPr>
          <a:lstStyle/>
          <a:p>
            <a:pPr algn="l"/>
            <a:r>
              <a:rPr lang="vi-VN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Određivanje pozicije </a:t>
            </a:r>
            <a:r>
              <a:rPr lang="vi-VN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vi-VN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kvadratima</a:t>
            </a:r>
            <a:endParaRPr lang="sr-Latn-C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791799"/>
              </p:ext>
            </p:extLst>
          </p:nvPr>
        </p:nvGraphicFramePr>
        <p:xfrm>
          <a:off x="825822" y="2096219"/>
          <a:ext cx="79946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Visio" r:id="rId4" imgW="4143240" imgH="2295360" progId="Visio.Drawing.11">
                  <p:embed/>
                </p:oleObj>
              </mc:Choice>
              <mc:Fallback>
                <p:oleObj name="Visio" r:id="rId4" imgW="4143240" imgH="22953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822" y="2096219"/>
                        <a:ext cx="7994650" cy="442912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572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782216"/>
            <a:ext cx="6624736" cy="990600"/>
          </a:xfrm>
        </p:spPr>
        <p:txBody>
          <a:bodyPr>
            <a:noAutofit/>
          </a:bodyPr>
          <a:lstStyle/>
          <a:p>
            <a:pPr lvl="0" algn="l"/>
            <a:r>
              <a:rPr lang="sr-Latn-CS" sz="4000" dirty="0">
                <a:solidFill>
                  <a:srgbClr val="002060"/>
                </a:solidFill>
              </a:rPr>
              <a:t> </a:t>
            </a:r>
            <a:r>
              <a:rPr lang="sr-Latn-CS" sz="4000" dirty="0" smtClean="0">
                <a:solidFill>
                  <a:srgbClr val="002060"/>
                </a:solidFill>
              </a:rPr>
              <a:t>Nabrajanje kandidat strategija</a:t>
            </a:r>
            <a:endParaRPr lang="sr-Latn-CS" sz="4000" dirty="0">
              <a:solidFill>
                <a:srgbClr val="002060"/>
              </a:solidFill>
            </a:endParaRPr>
          </a:p>
        </p:txBody>
      </p:sp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67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991057"/>
              </p:ext>
            </p:extLst>
          </p:nvPr>
        </p:nvGraphicFramePr>
        <p:xfrm>
          <a:off x="611561" y="1789896"/>
          <a:ext cx="8136903" cy="4663440"/>
        </p:xfrm>
        <a:graphic>
          <a:graphicData uri="http://schemas.openxmlformats.org/drawingml/2006/table">
            <a:tbl>
              <a:tblPr/>
              <a:tblGrid>
                <a:gridCol w="1800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098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 dirty="0">
                          <a:latin typeface="Cambria" pitchFamily="18" charset="0"/>
                          <a:ea typeface="Cambria" pitchFamily="18" charset="0"/>
                        </a:rPr>
                        <a:t>Konkurentnost pozicije</a:t>
                      </a:r>
                      <a:endParaRPr lang="en-US" sz="1800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>
                          <a:latin typeface="Cambria" pitchFamily="18" charset="0"/>
                          <a:ea typeface="Cambria" pitchFamily="18" charset="0"/>
                        </a:rPr>
                        <a:t>Opravdanje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 dirty="0">
                          <a:latin typeface="Cambria" pitchFamily="18" charset="0"/>
                          <a:ea typeface="Cambria" pitchFamily="18" charset="0"/>
                        </a:rPr>
                        <a:t>Generičke kandidat strategije</a:t>
                      </a:r>
                      <a:endParaRPr lang="en-US" sz="1800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>
                          <a:latin typeface="Cambria" pitchFamily="18" charset="0"/>
                          <a:ea typeface="Cambria" pitchFamily="18" charset="0"/>
                        </a:rPr>
                        <a:t>Opis strategije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494">
                <a:tc rowSpan="4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 dirty="0">
                          <a:latin typeface="Cambria" pitchFamily="18" charset="0"/>
                          <a:ea typeface="Cambria" pitchFamily="18" charset="0"/>
                        </a:rPr>
                        <a:t>Agresivna </a:t>
                      </a:r>
                      <a:r>
                        <a:rPr lang="sr-Latn-CS" sz="1800" b="1" dirty="0" smtClean="0">
                          <a:latin typeface="Cambria" pitchFamily="18" charset="0"/>
                          <a:ea typeface="Cambria" pitchFamily="18" charset="0"/>
                        </a:rPr>
                        <a:t>strategija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dirty="0">
                          <a:latin typeface="Cambria" pitchFamily="18" charset="0"/>
                          <a:ea typeface="Cambria" pitchFamily="18" charset="0"/>
                        </a:rPr>
                        <a:t>Iskoristiti Prednosti i Mogućnosti</a:t>
                      </a:r>
                      <a:endParaRPr lang="en-US" sz="1800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Koncentrisani rast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Razvoj tržišta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Razvoj proizvoda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Inovacije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494"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 dirty="0" smtClean="0">
                          <a:latin typeface="Cambria" pitchFamily="18" charset="0"/>
                          <a:ea typeface="Cambria" pitchFamily="18" charset="0"/>
                        </a:rPr>
                        <a:t>Deversifikacija</a:t>
                      </a:r>
                      <a:endParaRPr lang="sr-Latn-C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Koncentrična diversifikacija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0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dirty="0">
                          <a:latin typeface="Cambria" pitchFamily="18" charset="0"/>
                          <a:ea typeface="Cambria" pitchFamily="18" charset="0"/>
                        </a:rPr>
                        <a:t>Diversifikacija kroz konglomerat</a:t>
                      </a:r>
                      <a:endParaRPr lang="en-US" sz="1800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Kombinovanje kompanija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494">
                <a:tc rowSpan="4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 dirty="0" smtClean="0">
                          <a:latin typeface="Cambria" pitchFamily="18" charset="0"/>
                          <a:ea typeface="Cambria" pitchFamily="18" charset="0"/>
                        </a:rPr>
                        <a:t>Preokret</a:t>
                      </a:r>
                      <a:endParaRPr lang="sr-Latn-C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Horizontalna integracija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Vertikalna integracija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Preokret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Kombinovanje kompanija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5494"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 b="1" dirty="0" smtClean="0">
                          <a:latin typeface="Cambria" pitchFamily="18" charset="0"/>
                          <a:ea typeface="Cambria" pitchFamily="18" charset="0"/>
                        </a:rPr>
                        <a:t>Odbranbena strategija</a:t>
                      </a:r>
                      <a:endParaRPr lang="sr-Latn-C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Rasparčavanje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Likvidacija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sr-Latn-CS" sz="1800">
                          <a:latin typeface="Cambria" pitchFamily="18" charset="0"/>
                          <a:ea typeface="Cambria" pitchFamily="18" charset="0"/>
                        </a:rPr>
                        <a:t>Bankrotstvo</a:t>
                      </a:r>
                      <a:endParaRPr lang="en-US" sz="180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sr-Latn-CS" sz="1800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 marL="64250" marR="642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636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052736"/>
            <a:ext cx="8013576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Strateški plan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204864"/>
            <a:ext cx="7859216" cy="363326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sr-Latn-R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C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iljevi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sr-Latn-R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neke organizacije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zahtevaju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definisanje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strategije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odnosno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planiranje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akcija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postizanje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istih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 </a:t>
            </a:r>
            <a:endParaRPr lang="sr-Latn-RS" sz="30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vi-VN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 </a:t>
            </a:r>
            <a:r>
              <a:rPr lang="vi-VN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osnovu strategijskih ciljeva se </a:t>
            </a:r>
            <a:r>
              <a:rPr lang="vi-VN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određuju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zadaci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kojima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će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informacioni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</a:t>
            </a:r>
            <a:r>
              <a:rPr lang="sr-Latn-R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a samim tim i organizacija</a:t>
            </a:r>
            <a:r>
              <a:rPr lang="en-US" sz="3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nekom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razdoblju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ispuniti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svoju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misiju</a:t>
            </a:r>
            <a:r>
              <a:rPr lang="en-US" sz="3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18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844" y="2529658"/>
            <a:ext cx="7993498" cy="183544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UML </a:t>
            </a:r>
            <a:r>
              <a:rPr lang="en-US" sz="32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dijagrami</a:t>
            </a:r>
            <a:r>
              <a:rPr lang="sr-Latn-RS" sz="32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sr-Latn-RS" sz="32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</a:br>
            <a:r>
              <a:rPr lang="sr-Latn-RS" sz="32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Dijagrami </a:t>
            </a:r>
            <a:r>
              <a:rPr lang="sr-Latn-RS" sz="32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slučajeva upotrebe (Use Case)</a:t>
            </a:r>
            <a:br>
              <a:rPr lang="sr-Latn-RS" sz="32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</a:br>
            <a:r>
              <a:rPr lang="sr-Latn-RS" sz="32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Dijagram klasa</a:t>
            </a:r>
            <a:endParaRPr lang="en-US" sz="32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dirty="0">
                <a:solidFill>
                  <a:srgbClr val="002060"/>
                </a:solidFill>
              </a:rPr>
              <a:t>Projektovanje informacionih </a:t>
            </a:r>
            <a:r>
              <a:rPr lang="en-US" dirty="0" err="1">
                <a:solidFill>
                  <a:srgbClr val="002060"/>
                </a:solidFill>
              </a:rPr>
              <a:t>sistema</a:t>
            </a:r>
            <a:endParaRPr lang="en-US" dirty="0">
              <a:solidFill>
                <a:srgbClr val="00206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9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Dijagrami slučajeva upotrebe – Use Case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71600" y="1982146"/>
            <a:ext cx="7848872" cy="447119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Spadaju u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dijagrame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ponašanja.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Pogled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korisnika na funkcionisanje sistema (šta sistem radi, a ne kako sistem funkcioniše).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Razvoj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dijagrama slučajeva upotrebe definiše se sledećim aktivnostima: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Definisanjem učesnika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Definisanjem slučajeva upotrebe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Definisanjem tipova veza između učesnika i slučajeva upotrebe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Izradom dijagrama slučajeva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upotrebe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903751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Definisanje učesnika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060848"/>
            <a:ext cx="8496944" cy="453650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Korisnik je čovek koji koristi sistem, dok je učesnik specifična uloga koju korisnik ima u komunikaciji sa sistemom.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Učesnik je osoba ili veštački entitet (softver ili sistem) koji učestvuje u slučaju upotrebe.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A6FC7E-0140-4206-8834-4082A4ABD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06" y="4293096"/>
            <a:ext cx="1470787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9037512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Definisanje slučajeva upotrebe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285593"/>
            <a:ext cx="8496944" cy="135943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Slučaj upotrebe – definiše funkcionalnost sistema sa stanovišta učesnika – šablon ponašanja delova sistema.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svaki slučaj upotrebe potrebno je opisati sledeće: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238548FA-5978-4ABC-9364-374928A97EC5}"/>
              </a:ext>
            </a:extLst>
          </p:cNvPr>
          <p:cNvSpPr/>
          <p:nvPr/>
        </p:nvSpPr>
        <p:spPr>
          <a:xfrm>
            <a:off x="827584" y="3645024"/>
            <a:ext cx="6768752" cy="273630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27E427AC-1B90-47A3-9CD9-5E15C7109649}"/>
              </a:ext>
            </a:extLst>
          </p:cNvPr>
          <p:cNvSpPr txBox="1">
            <a:spLocks/>
          </p:cNvSpPr>
          <p:nvPr/>
        </p:nvSpPr>
        <p:spPr>
          <a:xfrm>
            <a:off x="899592" y="3789040"/>
            <a:ext cx="6912768" cy="2592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Osnovni (uspešni) tok događaja – kada se započinje izvršavanje i ko ga inicira</a:t>
            </a:r>
          </a:p>
          <a:p>
            <a:pPr marL="342900" indent="-342900" algn="l">
              <a:buFont typeface="+mj-lt"/>
              <a:buAutoNum type="arabicPeriod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Alternativni tok događaja, ukoliko ima proširenja</a:t>
            </a:r>
          </a:p>
          <a:p>
            <a:pPr marL="342900" indent="-342900" algn="l">
              <a:buFont typeface="+mj-lt"/>
              <a:buAutoNum type="arabicPeriod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Neuspešni tok događaja</a:t>
            </a:r>
          </a:p>
          <a:p>
            <a:pPr marL="342900" indent="-342900" algn="l">
              <a:buFont typeface="+mj-lt"/>
              <a:buAutoNum type="arabicPeriod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Navođenje potrebnih preduslova da bi se uopšte došlo do izvršavanja</a:t>
            </a:r>
          </a:p>
          <a:p>
            <a:pPr marL="342900" indent="-342900" algn="l">
              <a:buFont typeface="+mj-lt"/>
              <a:buAutoNum type="arabicPeriod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Rezultati uspešnog i/ili neuspešnog izvršavanja</a:t>
            </a:r>
          </a:p>
        </p:txBody>
      </p:sp>
    </p:spTree>
    <p:extLst>
      <p:ext uri="{BB962C8B-B14F-4D97-AF65-F5344CB8AC3E}">
        <p14:creationId xmlns:p14="http://schemas.microsoft.com/office/powerpoint/2010/main" val="13005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9253536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Definisanje veza između učesnika i slučajeva upotrebe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321496"/>
            <a:ext cx="8424936" cy="4059832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Veze koje se uspostavljaju u dijagramu slučajeva upotrebe: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sr-Latn-RS" sz="2400" dirty="0">
                <a:solidFill>
                  <a:srgbClr val="FFC000"/>
                </a:solidFill>
                <a:latin typeface="Cambria" pitchFamily="18" charset="0"/>
              </a:rPr>
              <a:t>Asocijacija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Asocijacija između slučajeva upotrebe tipa </a:t>
            </a:r>
            <a:r>
              <a:rPr lang="en-US" sz="2400" dirty="0">
                <a:solidFill>
                  <a:srgbClr val="C00000"/>
                </a:solidFill>
                <a:latin typeface="Cambria" pitchFamily="18" charset="0"/>
              </a:rPr>
              <a:t>&lt;&lt;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include</a:t>
            </a:r>
            <a:r>
              <a:rPr lang="en-US" sz="2400" dirty="0">
                <a:solidFill>
                  <a:srgbClr val="C00000"/>
                </a:solidFill>
                <a:latin typeface="Cambria" pitchFamily="18" charset="0"/>
              </a:rPr>
              <a:t>&gt;&gt;</a:t>
            </a:r>
            <a:endParaRPr lang="sr-Latn-RS" sz="2400" dirty="0">
              <a:solidFill>
                <a:srgbClr val="C00000"/>
              </a:solidFill>
              <a:latin typeface="Cambria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Asocijacija između slučajeva upotrebe tipa </a:t>
            </a:r>
            <a:r>
              <a:rPr lang="en-US" sz="2400" dirty="0">
                <a:solidFill>
                  <a:srgbClr val="C00000"/>
                </a:solidFill>
                <a:latin typeface="Cambria" pitchFamily="18" charset="0"/>
              </a:rPr>
              <a:t>&lt;&lt;extend&gt;&gt;</a:t>
            </a:r>
            <a:endParaRPr lang="sr-Latn-RS" sz="2400" dirty="0">
              <a:solidFill>
                <a:srgbClr val="C00000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C00000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sr-Latn-RS" sz="2400" dirty="0">
                <a:solidFill>
                  <a:srgbClr val="00B050"/>
                </a:solidFill>
                <a:latin typeface="Cambria" pitchFamily="18" charset="0"/>
              </a:rPr>
              <a:t>Generalizacija</a:t>
            </a:r>
            <a:endParaRPr lang="en-US" sz="2400" dirty="0">
              <a:solidFill>
                <a:srgbClr val="00B05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9253536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sz="4400" dirty="0">
                <a:solidFill>
                  <a:srgbClr val="FFC000"/>
                </a:solidFill>
                <a:latin typeface="Cambria" pitchFamily="18" charset="0"/>
              </a:rPr>
              <a:t>Asocijacija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321496"/>
            <a:ext cx="8424936" cy="86409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Bidirekciona veza – linija koja spaja učesnike i slučajeve upotrebe.</a:t>
            </a:r>
            <a:endParaRPr lang="en-US" sz="2400" dirty="0">
              <a:solidFill>
                <a:srgbClr val="00B05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F45E9F-7606-4330-A296-AC7673CF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85592"/>
            <a:ext cx="458001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9001000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Upotreba tipa </a:t>
            </a:r>
            <a:r>
              <a:rPr lang="en-US" dirty="0">
                <a:solidFill>
                  <a:srgbClr val="FFC000"/>
                </a:solidFill>
                <a:latin typeface="Cambria" pitchFamily="18" charset="0"/>
              </a:rPr>
              <a:t>&lt;&lt;include&gt;&gt;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321496"/>
            <a:ext cx="8424936" cy="153955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Veza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&lt;&lt;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include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&gt;&gt;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opisuje odnos između slučajeva upotrebe u kojem jedan slučaj upotrebe koristi usluge drugog.</a:t>
            </a:r>
            <a:endParaRPr lang="en-US" sz="2400" dirty="0">
              <a:solidFill>
                <a:srgbClr val="00B050"/>
              </a:solidFill>
              <a:latin typeface="Cambria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A577FE1-DCA6-47A5-9AFB-2EAFF2DCF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31719"/>
            <a:ext cx="4752528" cy="33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9001000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Upotreba tipa </a:t>
            </a:r>
            <a:r>
              <a:rPr lang="en-US" dirty="0">
                <a:solidFill>
                  <a:srgbClr val="FFC000"/>
                </a:solidFill>
                <a:latin typeface="Cambria" pitchFamily="18" charset="0"/>
              </a:rPr>
              <a:t>&lt;&lt;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extend</a:t>
            </a:r>
            <a:r>
              <a:rPr lang="en-US" dirty="0">
                <a:solidFill>
                  <a:srgbClr val="FFC000"/>
                </a:solidFill>
                <a:latin typeface="Cambria" pitchFamily="18" charset="0"/>
              </a:rPr>
              <a:t>&gt;&gt;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321496"/>
            <a:ext cx="8424936" cy="369979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Proširivanjem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jednog slučaja upotrebe opisuje se neka složenija funkcija sistema.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Proširivanje se vrši sa jednim ili više drugih postojećih slučajeva upotrebe.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Ukoliko slučaj A proširuje slučaj B onda važi da: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 slučaj A i slučaj B mogu da postoje sami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Slučaj B može, a ne mora da bude proširen slučajem A.</a:t>
            </a:r>
            <a:endParaRPr lang="en-US" sz="2400" dirty="0">
              <a:solidFill>
                <a:srgbClr val="00B05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9001000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Upotreba tipa </a:t>
            </a:r>
            <a:r>
              <a:rPr lang="en-US" dirty="0">
                <a:solidFill>
                  <a:srgbClr val="FFC000"/>
                </a:solidFill>
                <a:latin typeface="Cambria" pitchFamily="18" charset="0"/>
              </a:rPr>
              <a:t>&lt;&lt;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extend</a:t>
            </a:r>
            <a:r>
              <a:rPr lang="en-US" dirty="0">
                <a:solidFill>
                  <a:srgbClr val="FFC000"/>
                </a:solidFill>
                <a:latin typeface="Cambria" pitchFamily="18" charset="0"/>
              </a:rPr>
              <a:t>&gt;&gt;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A305C05-50A5-43D6-AEB1-26697F47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1" y="2420888"/>
            <a:ext cx="852608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9001000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sz="4400" dirty="0">
                <a:solidFill>
                  <a:srgbClr val="00B050"/>
                </a:solidFill>
                <a:latin typeface="Cambria" pitchFamily="18" charset="0"/>
              </a:rPr>
              <a:t>Generalizacija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59532" y="2060848"/>
            <a:ext cx="8424936" cy="216024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Generalizacija – veza između roditelja i deteta – vezana za pojam nasleđivanja, dete nasleđuje osobine roditelja.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u="sng" dirty="0">
                <a:solidFill>
                  <a:schemeClr val="tx2"/>
                </a:solidFill>
                <a:latin typeface="Cambria" pitchFamily="18" charset="0"/>
              </a:rPr>
              <a:t>Generalizacija učesnika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– izvedeni učesnik ima sve osobine i ponašanje osnovnog (apstraktnog) učesnika, ali može dodati osobine ili redefinisati ponašanje.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0A7998E-26FC-4F89-8398-8CB4CE6B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83" y="4005064"/>
            <a:ext cx="2846834" cy="24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060847"/>
            <a:ext cx="7128792" cy="2912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Scenario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 –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stagnira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redukcije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podrazumeva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minimalno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investiranje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uz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održavanje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prethodno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dostignutog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nivoa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Bazične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39865"/>
            <a:ext cx="3240360" cy="322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3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980728"/>
            <a:ext cx="9001000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</a:t>
            </a:r>
            <a:r>
              <a:rPr lang="sr-Latn-RS" sz="4400" dirty="0">
                <a:solidFill>
                  <a:srgbClr val="00B050"/>
                </a:solidFill>
                <a:latin typeface="Cambria" pitchFamily="18" charset="0"/>
              </a:rPr>
              <a:t>Generalizacija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59532" y="2060848"/>
            <a:ext cx="8424936" cy="144016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u="sng" dirty="0">
                <a:solidFill>
                  <a:schemeClr val="tx2"/>
                </a:solidFill>
                <a:latin typeface="Cambria" pitchFamily="18" charset="0"/>
              </a:rPr>
              <a:t>Generalizacija slučajeva upotrebe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– izvedeni slučaj upotrebe ima sve osobine i ponašanje apstraktnog slučaja upotrebe, ali može dodati osobine ili redefinisati ponašanje.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7290AB-2A74-4F58-B50A-2F926A99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13787"/>
            <a:ext cx="47720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Primer 1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7D4ED22-3374-4912-9E4C-28B9800B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6" y="1700808"/>
            <a:ext cx="8362086" cy="48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– Primer 2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862909-6E27-4608-B2B2-71B3C813F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8" y="2204864"/>
            <a:ext cx="884787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i UCM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772816"/>
            <a:ext cx="8640960" cy="453650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scenariji se sastoje od komponenti i putanja.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 postoji direktna reprezentacija učesnika u UCM-u, ali komponente u UCM-u  mogu predstavljati interni ili eksterni entitet.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Spoljna komponenta u UCM-u može predstavljati učesnika koji može uticati na sistem.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Stub u UCM-u skriva detalje koji se mogu ilustrovati dodatnim scenarijem. Zato iz njega možemo izvesti detalje o slučaju upotrebe.</a:t>
            </a:r>
          </a:p>
        </p:txBody>
      </p:sp>
    </p:spTree>
    <p:extLst>
      <p:ext uri="{BB962C8B-B14F-4D97-AF65-F5344CB8AC3E}">
        <p14:creationId xmlns:p14="http://schemas.microsoft.com/office/powerpoint/2010/main" val="68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Use Case i UCM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AB8249-BEA2-4724-BD73-D243B733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6" y="1987482"/>
            <a:ext cx="2448272" cy="1506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EEDC0DE-7EEC-414A-BF92-3EFCF0F0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93" y="1902734"/>
            <a:ext cx="2808312" cy="1591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5C1A600-5C46-498B-AFFB-BF7B75F75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8" y="4293095"/>
            <a:ext cx="3330229" cy="1303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839B63A-5879-4CE7-A2B2-FAE350CFE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93" y="4373974"/>
            <a:ext cx="3160902" cy="136815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88BD0A98-58A7-4CEE-9F86-948FECEC5A1F}"/>
              </a:ext>
            </a:extLst>
          </p:cNvPr>
          <p:cNvSpPr/>
          <p:nvPr/>
        </p:nvSpPr>
        <p:spPr>
          <a:xfrm>
            <a:off x="3995936" y="2564904"/>
            <a:ext cx="1224136" cy="360040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0E0A9BD7-AC28-4179-8158-E843D10A42D3}"/>
              </a:ext>
            </a:extLst>
          </p:cNvPr>
          <p:cNvSpPr/>
          <p:nvPr/>
        </p:nvSpPr>
        <p:spPr>
          <a:xfrm>
            <a:off x="4016017" y="4944662"/>
            <a:ext cx="1224136" cy="360040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Class Diagram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432048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Spada u strukturne dijagrame.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Pokazuje statičku strukturu sistema i statičke odnose među njima.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Može se koristiti da pokaže implementacione klase, koje su stvari kojima se obično programeri bave.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Prikazuju klase sistema, njihove međusobne relacije, operacije i atribute klasa.</a:t>
            </a:r>
          </a:p>
        </p:txBody>
      </p:sp>
    </p:spTree>
    <p:extLst>
      <p:ext uri="{BB962C8B-B14F-4D97-AF65-F5344CB8AC3E}">
        <p14:creationId xmlns:p14="http://schemas.microsoft.com/office/powerpoint/2010/main" val="20549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prikaz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432048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UML reprezentacija klase u okviru dijagrama klase je pravougaonik u okviru kog se razlikuju tri dela.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Pregrada na vrhu ukazuje na naziv klase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Srednji deo navodi atribute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Deo na dnu prikazuje metode klase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662A9C-DE30-4054-AE95-3553C1C7D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005064"/>
            <a:ext cx="4192907" cy="25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784" y="33265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Papyrus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69097"/>
            <a:ext cx="8496944" cy="504056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Dodavanje atributa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3A56ECA-B6DA-46A7-8939-6ACD158B3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13251"/>
            <a:ext cx="3863675" cy="241574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2160567D-EC51-47CE-A940-1544173C3B9F}"/>
              </a:ext>
            </a:extLst>
          </p:cNvPr>
          <p:cNvSpPr txBox="1">
            <a:spLocks/>
          </p:cNvSpPr>
          <p:nvPr/>
        </p:nvSpPr>
        <p:spPr>
          <a:xfrm>
            <a:off x="321499" y="4581128"/>
            <a:ext cx="849694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Dodavanje metoda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9A36300-1811-48FF-AD7F-4F72B3C15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73016"/>
            <a:ext cx="3138962" cy="28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296652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Papyrus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9512" y="971093"/>
            <a:ext cx="8496944" cy="504056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 atributa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DD0662B-DB1E-4923-B2E6-F75B50187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01186"/>
            <a:ext cx="8748464" cy="54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296652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Papyrus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9512" y="928395"/>
            <a:ext cx="8496944" cy="504056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 ulaznog parametra metode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E1A32F-D920-4A9E-B6EF-F0F802DB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312171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="" xmlns:a16="http://schemas.microsoft.com/office/drawing/2014/main" id="{29D4034F-733E-4A9A-9890-70F9A55B54F5}"/>
              </a:ext>
            </a:extLst>
          </p:cNvPr>
          <p:cNvSpPr/>
          <p:nvPr/>
        </p:nvSpPr>
        <p:spPr>
          <a:xfrm>
            <a:off x="5004048" y="6021287"/>
            <a:ext cx="2304256" cy="631651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Dodavanje parametra metoda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86BE2F-7005-4885-AB8F-82A9A70BBB70}"/>
              </a:ext>
            </a:extLst>
          </p:cNvPr>
          <p:cNvCxnSpPr/>
          <p:nvPr/>
        </p:nvCxnSpPr>
        <p:spPr>
          <a:xfrm flipV="1">
            <a:off x="6876256" y="6004867"/>
            <a:ext cx="1512168" cy="4484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0DC5D80-18B8-4964-B2BB-F04FCBD2D12A}"/>
              </a:ext>
            </a:extLst>
          </p:cNvPr>
          <p:cNvSpPr/>
          <p:nvPr/>
        </p:nvSpPr>
        <p:spPr>
          <a:xfrm>
            <a:off x="8388424" y="5805264"/>
            <a:ext cx="288032" cy="21602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060848"/>
            <a:ext cx="7931224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Scenario II – poslovni sistem se razvija.</a:t>
            </a:r>
          </a:p>
          <a:p>
            <a:pPr marL="0" indent="0">
              <a:buNone/>
            </a:pP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Strategija razvoja predstavlja uvođenje novih tehnologija i/ili širenje obuhvata IT aplikacija.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4888" y="90872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Bazične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IS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74937"/>
            <a:ext cx="3427548" cy="3268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6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296652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Papyrus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79512" y="896302"/>
            <a:ext cx="8496944" cy="504056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 povratnog tipa metode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61A192C-8AC8-4894-9DF7-CB86A58B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28609"/>
            <a:ext cx="8928992" cy="54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</a:t>
            </a:r>
            <a:r>
              <a:rPr lang="sr-Latn-RS" dirty="0">
                <a:solidFill>
                  <a:srgbClr val="0070C0"/>
                </a:solidFill>
                <a:latin typeface="Cambria" pitchFamily="18" charset="0"/>
              </a:rPr>
              <a:t>nasleđivanje</a:t>
            </a:r>
            <a:endParaRPr lang="en-US" dirty="0">
              <a:solidFill>
                <a:srgbClr val="0070C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15319" y="1714195"/>
            <a:ext cx="8645351" cy="1152128"/>
          </a:xfrm>
        </p:spPr>
        <p:txBody>
          <a:bodyPr>
            <a:normAutofit/>
          </a:bodyPr>
          <a:lstStyle/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Generalizacija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ili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nasleđivanje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se koriste da opišu klasu koja je tip neke druge klase.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25EEF46-22C0-4471-8FE8-74A1296B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492896"/>
            <a:ext cx="5921253" cy="388653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65BC6E2-8643-4BE6-A46A-2AA627D7536C}"/>
              </a:ext>
            </a:extLst>
          </p:cNvPr>
          <p:cNvSpPr txBox="1">
            <a:spLocks/>
          </p:cNvSpPr>
          <p:nvPr/>
        </p:nvSpPr>
        <p:spPr>
          <a:xfrm>
            <a:off x="115319" y="2879710"/>
            <a:ext cx="2872505" cy="2925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000" b="1" dirty="0">
                <a:solidFill>
                  <a:srgbClr val="1F497D"/>
                </a:solidFill>
                <a:latin typeface="Cambria" pitchFamily="18" charset="0"/>
              </a:rPr>
              <a:t>Predefinisanje</a:t>
            </a: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 (</a:t>
            </a:r>
            <a:r>
              <a:rPr lang="sr-Latn-RS" sz="2000" i="1" dirty="0">
                <a:solidFill>
                  <a:srgbClr val="1F497D"/>
                </a:solidFill>
                <a:latin typeface="Cambria" pitchFamily="18" charset="0"/>
              </a:rPr>
              <a:t>overriding</a:t>
            </a: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) je postupak kojim se menja neka nasleđena karakteristika u podklasi. Znatno češće se odnosi na metode, a mogu biti i default-ne vrednosti atributa. </a:t>
            </a:r>
          </a:p>
          <a:p>
            <a:pPr algn="l"/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(withdrawal metoda)</a:t>
            </a:r>
          </a:p>
        </p:txBody>
      </p:sp>
    </p:spTree>
    <p:extLst>
      <p:ext uri="{BB962C8B-B14F-4D97-AF65-F5344CB8AC3E}">
        <p14:creationId xmlns:p14="http://schemas.microsoft.com/office/powerpoint/2010/main" val="28159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asocijacija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129614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Asocijacija predstavlja vezu između dve klase.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 svakom kraju linije se postavi ime uloge i brojna vrednost koja ukazuje na koji način su ove dve klase povezane.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E67EA02-293C-456C-8C61-EE83FA377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8" y="3501008"/>
            <a:ext cx="5725144" cy="246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4C78A6A-8BD0-4190-B02A-BBE916234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795473"/>
            <a:ext cx="2555324" cy="267652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8893803E-DB83-4A59-92F7-E4DC2F87227A}"/>
              </a:ext>
            </a:extLst>
          </p:cNvPr>
          <p:cNvSpPr txBox="1">
            <a:spLocks/>
          </p:cNvSpPr>
          <p:nvPr/>
        </p:nvSpPr>
        <p:spPr>
          <a:xfrm>
            <a:off x="7020272" y="3384250"/>
            <a:ext cx="2232248" cy="411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Višestrukost</a:t>
            </a:r>
          </a:p>
        </p:txBody>
      </p:sp>
    </p:spTree>
    <p:extLst>
      <p:ext uri="{BB962C8B-B14F-4D97-AF65-F5344CB8AC3E}">
        <p14:creationId xmlns:p14="http://schemas.microsoft.com/office/powerpoint/2010/main" val="36244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332656"/>
            <a:ext cx="849694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Dijagram klasa – asocijacija - Papyrus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E2A9785-BACC-4B03-98FE-89F1AB4A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908720"/>
            <a:ext cx="9036496" cy="55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917919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</a:t>
            </a:r>
            <a:r>
              <a:rPr lang="sr-Latn-RS" dirty="0">
                <a:solidFill>
                  <a:srgbClr val="00B050"/>
                </a:solidFill>
                <a:latin typeface="Cambria" pitchFamily="18" charset="0"/>
              </a:rPr>
              <a:t>agregacija</a:t>
            </a:r>
            <a:endParaRPr lang="en-US" dirty="0">
              <a:solidFill>
                <a:srgbClr val="00B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53954" y="1700808"/>
            <a:ext cx="8496944" cy="1615580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Agregacija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je specijalna vrsta asocijacije koja modeluje odnos celina-deo, pri čemu su delovi samostalne klase čije instance mogu da žive i nezavisno od klase koja ih agregira.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Agregacija se prikazuje korišćenjem praznog romba kod klase u čijem je vlasništvu (celina).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BA82EEB9-1D36-4C15-A397-8D2A890B15D4}"/>
              </a:ext>
            </a:extLst>
          </p:cNvPr>
          <p:cNvSpPr txBox="1">
            <a:spLocks/>
          </p:cNvSpPr>
          <p:nvPr/>
        </p:nvSpPr>
        <p:spPr>
          <a:xfrm>
            <a:off x="318051" y="4797151"/>
            <a:ext cx="8496944" cy="16155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Autor poseduje kolekciju blog naloga. Ovo je jača veza od same asocijacije. Autor poseduje svoj blog ČAK iako bi on možda podelio sa drugim autorima, na kraju bi blog i dalje ostao njegov.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Kada bi se odlučio da ga ukloni može to da uradi bez poteškoća.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DAA3C3F-C499-4EA5-B967-118B07848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5" y="3181571"/>
            <a:ext cx="8016935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klasa – </a:t>
            </a:r>
            <a:r>
              <a:rPr lang="sr-Latn-RS" dirty="0">
                <a:solidFill>
                  <a:srgbClr val="7030A0"/>
                </a:solidFill>
                <a:latin typeface="Cambria" pitchFamily="18" charset="0"/>
              </a:rPr>
              <a:t>kompozicija</a:t>
            </a:r>
            <a:endParaRPr lang="en-US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122413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Kompozicija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je specijalna vrsta agregacije kod koje su delovi slabi objekti koji ne mogu samostalno da postoje bez osnovne klase. Kompozicija je još snažnija veza od agregacije.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3D26CB4-939D-460E-9FBF-0875932B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356992"/>
            <a:ext cx="5578323" cy="262912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C91AD825-55A9-4144-97D2-FED6225E68EA}"/>
              </a:ext>
            </a:extLst>
          </p:cNvPr>
          <p:cNvSpPr txBox="1">
            <a:spLocks/>
          </p:cNvSpPr>
          <p:nvPr/>
        </p:nvSpPr>
        <p:spPr>
          <a:xfrm>
            <a:off x="334684" y="3068960"/>
            <a:ext cx="2941172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Unos u blog je sastavljen od Uvoda i Glavnog dela i on se ne deli sa drugim blogovima. U slučaju da je unos bloga obrisan brišu se i njegovi delovi sa kojima sarađuju.</a:t>
            </a:r>
          </a:p>
        </p:txBody>
      </p:sp>
    </p:spTree>
    <p:extLst>
      <p:ext uri="{BB962C8B-B14F-4D97-AF65-F5344CB8AC3E}">
        <p14:creationId xmlns:p14="http://schemas.microsoft.com/office/powerpoint/2010/main" val="7495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Klasni dijagram i UCM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8840"/>
            <a:ext cx="8496944" cy="43204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Kako i klasni dijagram i UCM opisuju statičku strukturu sistema možemo uočiti neke odnose između njih.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Klasa i komponenta (UCM) – svako ima svoje ime i svaki objašnjava statičku strukturu sistema.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Iz odgovornosti (responsibilities) u komponenti se mogu izvesti neke operacije klase. A detalji iz slučaja upotrebe, izvedeni iz UCM-a, pomažu u izvođenju rada klase. Iz ovih operacija se mogu izvesti neki atributi klase.</a:t>
            </a:r>
          </a:p>
        </p:txBody>
      </p:sp>
    </p:spTree>
    <p:extLst>
      <p:ext uri="{BB962C8B-B14F-4D97-AF65-F5344CB8AC3E}">
        <p14:creationId xmlns:p14="http://schemas.microsoft.com/office/powerpoint/2010/main" val="6139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008" y="1052736"/>
            <a:ext cx="892899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Klasni dijagram i UCM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8840"/>
            <a:ext cx="8496944" cy="1440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Nema direktne reprezentacije za atribute. Ali se neki mogu zaključiti na osnovu operacija.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FC97A2-C72F-44E2-9C33-7380F05F4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38939"/>
            <a:ext cx="2484335" cy="224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CAAAA06-5FB1-489A-916B-454ACDBE9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81789"/>
            <a:ext cx="2232248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2856"/>
            <a:ext cx="4148168" cy="434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060849"/>
            <a:ext cx="5832648" cy="1080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Scenario III – poslovni sistem se razvija kroz </a:t>
            </a:r>
            <a:r>
              <a:rPr lang="vi-VN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specijalizaciju</a:t>
            </a:r>
            <a:endParaRPr lang="vi-VN" sz="24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2" y="836712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Bazične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IS 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2924944"/>
            <a:ext cx="4572000" cy="24191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vi-VN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Strategija umrežavanja predstavlja saradnju specijalizovanih firmi za određene aktivnosti iz modela životnog ciklusa razvoja IS i njihovo povezivanje radi zajedničkog razvoja.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7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052736"/>
            <a:ext cx="7488832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 nabavke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204864"/>
            <a:ext cx="7787208" cy="3921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nabavke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poslovnog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endParaRPr lang="sr-Latn-R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Kupovina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gotovih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softverskih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rešenja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Iznajmljivanje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Koriš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kao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usluge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Koriš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ć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otvorenog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kôda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(open source)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sopstvenog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066726"/>
            <a:ext cx="7581528" cy="922114"/>
          </a:xfrm>
        </p:spPr>
        <p:txBody>
          <a:bodyPr>
            <a:normAutofit/>
          </a:bodyPr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Gotova 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softversk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rešenja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132856"/>
            <a:ext cx="8003232" cy="39933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PREDNOSTI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Standardne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funkcije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odmah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da se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koriste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Ugradeno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iskustvo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eksperata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programskih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grešaka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Obezbedeno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održavanje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Uskladeno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standardima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NEDOSTACI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Implementacija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je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duga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skupa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Implementacija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traži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organizacione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promene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Ogranicene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mogucnosti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prilagodavanja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Mogu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nastati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problemi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isporuciocem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u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buducnosti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Visoka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cena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6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6877</TotalTime>
  <Words>2932</Words>
  <Application>Microsoft Office PowerPoint</Application>
  <PresentationFormat>On-screen Show (4:3)</PresentationFormat>
  <Paragraphs>410</Paragraphs>
  <Slides>67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Visio</vt:lpstr>
      <vt:lpstr>Projektovanje informacionih sistema</vt:lpstr>
      <vt:lpstr>Mere uspeha IT projekta</vt:lpstr>
      <vt:lpstr>PowerPoint Presentation</vt:lpstr>
      <vt:lpstr>Strateški plan</vt:lpstr>
      <vt:lpstr>Bazične strategije razvoja IS </vt:lpstr>
      <vt:lpstr>Bazične strategije razvoja IS </vt:lpstr>
      <vt:lpstr>Bazične strategije razvoja IS </vt:lpstr>
      <vt:lpstr>Strategije nabavke</vt:lpstr>
      <vt:lpstr>Gotova softverska rešenja</vt:lpstr>
      <vt:lpstr>Korišćenje softvera kao usluge</vt:lpstr>
      <vt:lpstr>Open source</vt:lpstr>
      <vt:lpstr>Razvoj sopstvenog softvera </vt:lpstr>
      <vt:lpstr> Komponente procesa planiranja </vt:lpstr>
      <vt:lpstr> Faze procesa planiranja  </vt:lpstr>
      <vt:lpstr>PowerPoint Presentation</vt:lpstr>
      <vt:lpstr> Dokumentovanje pravaca razvoja</vt:lpstr>
      <vt:lpstr> Dokumentovanje pravaca razvoja</vt:lpstr>
      <vt:lpstr> Sadržaj plana  </vt:lpstr>
      <vt:lpstr> Sadržaj plana  </vt:lpstr>
      <vt:lpstr> Sadržaj plana  </vt:lpstr>
      <vt:lpstr> Sadržaj plana  </vt:lpstr>
      <vt:lpstr> Sadržaj plana  </vt:lpstr>
      <vt:lpstr> Sadržaj plana  </vt:lpstr>
      <vt:lpstr> Sadržaj plana  </vt:lpstr>
      <vt:lpstr> Sadržaj plana  </vt:lpstr>
      <vt:lpstr> Sadržaj plana  </vt:lpstr>
      <vt:lpstr> Šta je to SWOT analiza?</vt:lpstr>
      <vt:lpstr> Šta je to SWOT analiza?</vt:lpstr>
      <vt:lpstr>Čemu služi i kada se primenjuje?</vt:lpstr>
      <vt:lpstr> Metodologija za SWOT analizu</vt:lpstr>
      <vt:lpstr> Unutrašnji faktori sistema</vt:lpstr>
      <vt:lpstr> Unutrašnji faktori sistema</vt:lpstr>
      <vt:lpstr> Spoljašnji faktori sistema</vt:lpstr>
      <vt:lpstr> Najčešće greške u 1. i 2. koraku</vt:lpstr>
      <vt:lpstr> Analiza pozicije po dve koordinate</vt:lpstr>
      <vt:lpstr> Analiza pozicije po dve koordinate</vt:lpstr>
      <vt:lpstr> Analiza pozicije po dve koordinate</vt:lpstr>
      <vt:lpstr> Određivanje pozicije po kvadratima</vt:lpstr>
      <vt:lpstr> Nabrajanje kandidat strategija</vt:lpstr>
      <vt:lpstr>UML dijagrami - Dijagrami slučajeva upotrebe (Use Case) - Dijagram klasa</vt:lpstr>
      <vt:lpstr>Dijagrami slučajeva upotrebe – Use Case</vt:lpstr>
      <vt:lpstr>Use Case – Definisanje učesnika</vt:lpstr>
      <vt:lpstr>Use Case – Definisanje slučajeva upotrebe</vt:lpstr>
      <vt:lpstr>Use Case – Definisanje veza između učesnika i slučajeva upotrebe</vt:lpstr>
      <vt:lpstr>Use Case – Asocijacija</vt:lpstr>
      <vt:lpstr>Use Case – Upotreba tipa &lt;&lt;include&gt;&gt;</vt:lpstr>
      <vt:lpstr>Use Case – Upotreba tipa &lt;&lt;extend&gt;&gt;</vt:lpstr>
      <vt:lpstr>Use Case – Upotreba tipa &lt;&lt;extend&gt;&gt;</vt:lpstr>
      <vt:lpstr>Use Case – Generalizacija</vt:lpstr>
      <vt:lpstr>Use Case – Generalizacija</vt:lpstr>
      <vt:lpstr>Use Case – Primer 1</vt:lpstr>
      <vt:lpstr>Use Case – Primer 2</vt:lpstr>
      <vt:lpstr>Use Case i UCM</vt:lpstr>
      <vt:lpstr>Use Case i UCM</vt:lpstr>
      <vt:lpstr>Dijagram klasa – Class Diagram</vt:lpstr>
      <vt:lpstr>Dijagram klasa – prikaz</vt:lpstr>
      <vt:lpstr>Dijagram klasa – Papyrus</vt:lpstr>
      <vt:lpstr>Dijagram klasa – Papyrus</vt:lpstr>
      <vt:lpstr>Dijagram klasa – Papyrus</vt:lpstr>
      <vt:lpstr>Dijagram klasa – Papyrus</vt:lpstr>
      <vt:lpstr>Dijagram klasa – nasleđivanje</vt:lpstr>
      <vt:lpstr>Dijagram klasa – asocijacija</vt:lpstr>
      <vt:lpstr>Dijagram klasa – asocijacija - Papyrus</vt:lpstr>
      <vt:lpstr>Dijagram klasa – agregacija</vt:lpstr>
      <vt:lpstr>Dijagram klasa – kompozicija</vt:lpstr>
      <vt:lpstr>Klasni dijagram i UCM</vt:lpstr>
      <vt:lpstr>Klasni dijagram i UCM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Poslovni i pravni fakultet</dc:title>
  <dc:creator>Windows User</dc:creator>
  <cp:lastModifiedBy>Korisnik</cp:lastModifiedBy>
  <cp:revision>90</cp:revision>
  <dcterms:created xsi:type="dcterms:W3CDTF">2021-02-24T10:06:34Z</dcterms:created>
  <dcterms:modified xsi:type="dcterms:W3CDTF">2022-11-19T08:51:50Z</dcterms:modified>
</cp:coreProperties>
</file>